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6" r:id="rId11"/>
    <p:sldId id="264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7950D-6F5E-431C-AD3F-E28FBF26CCDA}" type="datetimeFigureOut">
              <a:rPr lang="ru-RU" smtClean="0"/>
              <a:t>01.11.2019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6B4F3-CA9D-47D1-9894-71A3E985D0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3030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7950D-6F5E-431C-AD3F-E28FBF26CCDA}" type="datetimeFigureOut">
              <a:rPr lang="ru-RU" smtClean="0"/>
              <a:t>01.11.2019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6B4F3-CA9D-47D1-9894-71A3E985D0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58656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7950D-6F5E-431C-AD3F-E28FBF26CCDA}" type="datetimeFigureOut">
              <a:rPr lang="ru-RU" smtClean="0"/>
              <a:t>01.11.2019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6B4F3-CA9D-47D1-9894-71A3E985D0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91791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7950D-6F5E-431C-AD3F-E28FBF26CCDA}" type="datetimeFigureOut">
              <a:rPr lang="ru-RU" smtClean="0"/>
              <a:t>01.11.2019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6B4F3-CA9D-47D1-9894-71A3E985D0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18725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7950D-6F5E-431C-AD3F-E28FBF26CCDA}" type="datetimeFigureOut">
              <a:rPr lang="ru-RU" smtClean="0"/>
              <a:t>01.11.2019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6B4F3-CA9D-47D1-9894-71A3E985D0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96840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7950D-6F5E-431C-AD3F-E28FBF26CCDA}" type="datetimeFigureOut">
              <a:rPr lang="ru-RU" smtClean="0"/>
              <a:t>01.11.2019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6B4F3-CA9D-47D1-9894-71A3E985D0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79098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7950D-6F5E-431C-AD3F-E28FBF26CCDA}" type="datetimeFigureOut">
              <a:rPr lang="ru-RU" smtClean="0"/>
              <a:t>01.11.2019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6B4F3-CA9D-47D1-9894-71A3E985D0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18863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7950D-6F5E-431C-AD3F-E28FBF26CCDA}" type="datetimeFigureOut">
              <a:rPr lang="ru-RU" smtClean="0"/>
              <a:t>01.11.2019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6B4F3-CA9D-47D1-9894-71A3E985D0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19802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7950D-6F5E-431C-AD3F-E28FBF26CCDA}" type="datetimeFigureOut">
              <a:rPr lang="ru-RU" smtClean="0"/>
              <a:t>01.11.2019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6B4F3-CA9D-47D1-9894-71A3E985D0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18779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7950D-6F5E-431C-AD3F-E28FBF26CCDA}" type="datetimeFigureOut">
              <a:rPr lang="ru-RU" smtClean="0"/>
              <a:t>01.11.2019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6B4F3-CA9D-47D1-9894-71A3E985D0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12204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7950D-6F5E-431C-AD3F-E28FBF26CCDA}" type="datetimeFigureOut">
              <a:rPr lang="ru-RU" smtClean="0"/>
              <a:t>01.11.2019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6B4F3-CA9D-47D1-9894-71A3E985D0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56779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17950D-6F5E-431C-AD3F-E28FBF26CCDA}" type="datetimeFigureOut">
              <a:rPr lang="ru-RU" smtClean="0"/>
              <a:t>01.11.2019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46B4F3-CA9D-47D1-9894-71A3E985D0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67238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/%D0%9B%D0%B8%D0%B3%D1%80%D0%BE%D0%B8%D0%BD" TargetMode="External"/><Relationship Id="rId2" Type="http://schemas.openxmlformats.org/officeDocument/2006/relationships/hyperlink" Target="https://ru.wikipedia.org/wiki/%D0%91%D0%B5%D0%BD%D0%B7%D0%B8%D0%BD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/index.php?title=%D0%9D%D0%B0%D1%84%D1%82%D0%B5%D0%BD&amp;action=edit&amp;redlink=1" TargetMode="External"/><Relationship Id="rId2" Type="http://schemas.openxmlformats.org/officeDocument/2006/relationships/hyperlink" Target="https://ru.wikipedia.org/wiki/%D0%94%D0%B5%D0%B3%D0%B8%D0%B4%D1%80%D0%B8%D1%80%D0%BE%D0%B2%D0%B0%D0%BD%D0%B8%D0%B5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ru.wikipedia.org/wiki/%D0%9A%D0%B0%D0%B7%D0%B0%D0%BD%D1%81%D0%BA%D0%B8%D0%B9,_%D0%91%D0%BE%D1%80%D0%B8%D1%81_%D0%90%D0%BB%D0%B5%D0%BA%D1%81%D0%B0%D0%BD%D0%B4%D1%80%D0%BE%D0%B2%D0%B8%D1%87" TargetMode="External"/><Relationship Id="rId4" Type="http://schemas.openxmlformats.org/officeDocument/2006/relationships/hyperlink" Target="https://ru.wikipedia.org/wiki/%D0%97%D0%B5%D0%BB%D0%B8%D0%BD%D1%81%D0%BA%D0%B8%D0%B9,_%D0%9D%D0%B8%D0%BA%D0%BE%D0%BB%D0%B0%D0%B9_%D0%94%D0%BC%D0%B8%D1%82%D1%80%D0%B8%D0%B5%D0%B2%D0%B8%D1%87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/index.php?title=%D0%9A%D0%B0%D1%82%D0%B0%D0%BB%D0%B8%D1%82%D0%B8%D1%87%D0%B5%D1%81%D0%BA%D0%B8%D0%B9_%D1%80%D0%B8%D1%84%D0%BE%D1%80%D0%BC%D0%B8%D0%BD%D0%B3&amp;action=edit&amp;section=3" TargetMode="External"/><Relationship Id="rId2" Type="http://schemas.openxmlformats.org/officeDocument/2006/relationships/hyperlink" Target="https://ru.wikipedia.org/w/index.php?title=%D0%9A%D0%B0%D1%82%D0%B0%D0%BB%D0%B8%D1%82%D0%B8%D1%87%D0%B5%D1%81%D0%BA%D0%B8%D0%B9_%D1%80%D0%B8%D1%84%D0%BE%D1%80%D0%BC%D0%B8%D0%BD%D0%B3&amp;veaction=edit&amp;section=3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ru.wikipedia.org/w/index.php?title=%D0%9A%D0%B0%D1%82%D0%B0%D0%BB%D0%B8%D1%82%D0%B8%D1%87%D0%B5%D1%81%D0%BA%D0%B8%D0%B9_%D1%80%D0%B8%D1%84%D0%BE%D1%80%D0%BC%D0%B8%D0%BD%D0%B3&amp;action=edit&amp;section=4" TargetMode="External"/><Relationship Id="rId4" Type="http://schemas.openxmlformats.org/officeDocument/2006/relationships/hyperlink" Target="https://ru.wikipedia.org/w/index.php?title=%D0%9A%D0%B0%D1%82%D0%B0%D0%BB%D0%B8%D1%82%D0%B8%D1%87%D0%B5%D1%81%D0%BA%D0%B8%D0%B9_%D1%80%D0%B8%D1%84%D0%BE%D1%80%D0%BC%D0%B8%D0%BD%D0%B3&amp;veaction=edit&amp;section=4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/index.php?title=%D0%92%D0%BE%D0%B4%D0%BE%D1%80%D0%BE%D0%B4%D1%81%D0%BE%D0%B4%D0%B5%D1%80%D0%B6%D0%B0%D1%89%D0%B8%D0%B9_%D0%B3%D0%B0%D0%B7&amp;action=edit&amp;redlink=1" TargetMode="External"/><Relationship Id="rId7" Type="http://schemas.openxmlformats.org/officeDocument/2006/relationships/hyperlink" Target="https://ru.wikipedia.org/wiki/%D0%98%D0%B7%D0%BE%D0%BC%D0%B5%D1%80%D0%B8%D0%B7%D0%B0%D1%86%D0%B8%D1%8F" TargetMode="External"/><Relationship Id="rId2" Type="http://schemas.openxmlformats.org/officeDocument/2006/relationships/hyperlink" Target="https://ru.wikipedia.org/wiki/%D0%9E%D0%BA%D1%82%D0%B0%D0%BD%D0%BE%D0%B2%D0%BE%D0%B5_%D1%87%D0%B8%D1%81%D0%BB%D0%BE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ru.wikipedia.org/wiki/%D0%93%D0%B8%D0%B4%D1%80%D0%BE%D0%BA%D1%80%D0%B5%D0%BA%D0%B8%D0%BD%D0%B3" TargetMode="External"/><Relationship Id="rId5" Type="http://schemas.openxmlformats.org/officeDocument/2006/relationships/hyperlink" Target="https://ru.wikipedia.org/wiki/%D0%93%D0%B8%D0%B4%D1%80%D0%BE%D0%BE%D1%87%D0%B8%D1%81%D1%82%D0%BA%D0%B0" TargetMode="External"/><Relationship Id="rId4" Type="http://schemas.openxmlformats.org/officeDocument/2006/relationships/hyperlink" Target="https://ru.wikipedia.org/wiki/%D0%9A%D0%B0%D1%82%D0%B0%D0%BB%D0%B8%D1%82%D0%B8%D1%87%D0%B5%D1%81%D0%BA%D0%B8%D0%B9_%D1%80%D0%B8%D1%84%D0%BE%D1%80%D0%BC%D0%B8%D0%BD%D0%B3#cite_note-1" TargetMode="Externa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s://ru.wikipedia.org/wiki/%D0%A5%D0%BB%D0%BE%D1%80" TargetMode="External"/><Relationship Id="rId13" Type="http://schemas.openxmlformats.org/officeDocument/2006/relationships/hyperlink" Target="https://ru.wikipedia.org/wiki/%D0%91%D0%B5%D0%BD%D0%B7%D0%BF%D0%B8%D1%80%D0%B5%D0%BD" TargetMode="External"/><Relationship Id="rId18" Type="http://schemas.openxmlformats.org/officeDocument/2006/relationships/hyperlink" Target="https://ru.wikipedia.org/wiki/%D0%A2%D0%B5%D1%80%D0%B5%D1%84%D1%82%D0%B0%D0%BB%D0%B5%D0%B2%D0%B0%D1%8F_%D0%BA%D0%B8%D1%81%D0%BB%D0%BE%D1%82%D0%B0" TargetMode="External"/><Relationship Id="rId3" Type="http://schemas.openxmlformats.org/officeDocument/2006/relationships/hyperlink" Target="https://ru.wikipedia.org/wiki/%D0%A0%D0%B5%D0%BD%D0%B8%D0%B9" TargetMode="External"/><Relationship Id="rId7" Type="http://schemas.openxmlformats.org/officeDocument/2006/relationships/hyperlink" Target="https://ru.wikipedia.org/wiki/%D0%9E%D0%BB%D0%BE%D0%B2%D0%BE" TargetMode="External"/><Relationship Id="rId12" Type="http://schemas.openxmlformats.org/officeDocument/2006/relationships/hyperlink" Target="https://ru.wikipedia.org/wiki/%D0%91%D0%B5%D0%BD%D0%B7%D0%BE%D0%BB" TargetMode="External"/><Relationship Id="rId17" Type="http://schemas.openxmlformats.org/officeDocument/2006/relationships/hyperlink" Target="https://ru.wikipedia.org/wiki/%D0%9A%D1%81%D0%B8%D0%BB%D0%BE%D0%BB%D1%8B" TargetMode="External"/><Relationship Id="rId2" Type="http://schemas.openxmlformats.org/officeDocument/2006/relationships/hyperlink" Target="https://ru.wikipedia.org/wiki/%D0%9F%D0%BB%D0%B0%D1%82%D0%B8%D0%BD%D0%B0" TargetMode="External"/><Relationship Id="rId16" Type="http://schemas.openxmlformats.org/officeDocument/2006/relationships/hyperlink" Target="https://ru.wikipedia.org/wiki/%D0%A1%D1%82%D0%B8%D1%80%D0%BE%D0%BB" TargetMode="External"/><Relationship Id="rId20" Type="http://schemas.openxmlformats.org/officeDocument/2006/relationships/hyperlink" Target="https://ru.wikipedia.org/wiki/%D0%91%D1%83%D1%82%D1%8B%D0%BB%D0%BA%D0%B0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ru.wikipedia.org/wiki/%D0%93%D0%B5%D1%80%D0%BC%D0%B0%D0%BD%D0%B8%D0%B9" TargetMode="External"/><Relationship Id="rId11" Type="http://schemas.openxmlformats.org/officeDocument/2006/relationships/hyperlink" Target="https://en.wikipedia.org/wiki/Lewis_acids_and_bases" TargetMode="External"/><Relationship Id="rId5" Type="http://schemas.openxmlformats.org/officeDocument/2006/relationships/hyperlink" Target="https://ru.wikipedia.org/wiki/%D0%93%D0%B0%D0%BB%D0%BB%D0%B8%D0%B9" TargetMode="External"/><Relationship Id="rId15" Type="http://schemas.openxmlformats.org/officeDocument/2006/relationships/hyperlink" Target="https://ru.wikipedia.org/wiki/%D0%9F%D0%BE%D0%BB%D0%B8%D1%81%D1%82%D0%B8%D1%80%D0%BE%D0%BB" TargetMode="External"/><Relationship Id="rId10" Type="http://schemas.openxmlformats.org/officeDocument/2006/relationships/hyperlink" Target="https://en.wikipedia.org/wiki/Br%C3%B8nsted%E2%80%93Lowry_acid%E2%80%93base_theory" TargetMode="External"/><Relationship Id="rId19" Type="http://schemas.openxmlformats.org/officeDocument/2006/relationships/hyperlink" Target="https://ru.wikipedia.org/wiki/%D0%9F%D0%BE%D0%BB%D0%B8%D1%8D%D1%82%D0%B8%D0%BB%D0%B5%D0%BD%D1%82%D0%B5%D1%80%D0%B5%D1%84%D1%82%D0%B0%D0%BB%D0%B0%D1%82" TargetMode="External"/><Relationship Id="rId4" Type="http://schemas.openxmlformats.org/officeDocument/2006/relationships/hyperlink" Target="https://ru.wikipedia.org/wiki/%D0%98%D1%80%D0%B8%D0%B4%D0%B8%D0%B9" TargetMode="External"/><Relationship Id="rId9" Type="http://schemas.openxmlformats.org/officeDocument/2006/relationships/hyperlink" Target="https://ru.wikipedia.org/wiki/%D0%9E%D0%BA%D1%81%D0%B8%D0%B4_%D0%B0%D0%BB%D1%8E%D0%BC%D0%B8%D0%BD%D0%B8%D1%8F" TargetMode="External"/><Relationship Id="rId14" Type="http://schemas.openxmlformats.org/officeDocument/2006/relationships/hyperlink" Target="https://ru.wikipedia.org/wiki/%D0%9A%D0%B0%D0%BD%D1%86%D0%B5%D1%80%D0%BE%D0%B3%D0%B5%D0%BD" TargetMode="Externa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s://ru.wikipedia.org/wiki/%D0%A2%D0%BE%D0%BB%D1%83%D0%BE%D0%BB" TargetMode="External"/><Relationship Id="rId3" Type="http://schemas.openxmlformats.org/officeDocument/2006/relationships/hyperlink" Target="https://ru.wikipedia.org/w/index.php?title=%D0%9A%D0%B0%D1%82%D0%B0%D0%BB%D0%B8%D1%82%D0%B8%D1%87%D0%B5%D1%81%D0%BA%D0%B8%D0%B9_%D1%80%D0%B8%D1%84%D0%BE%D1%80%D0%BC%D0%B8%D0%BD%D0%B3&amp;action=edit&amp;section=9" TargetMode="External"/><Relationship Id="rId7" Type="http://schemas.openxmlformats.org/officeDocument/2006/relationships/hyperlink" Target="https://ru.wikipedia.org/wiki/%D0%91%D0%B5%D0%BD%D0%B7%D0%BE%D0%BB" TargetMode="External"/><Relationship Id="rId12" Type="http://schemas.openxmlformats.org/officeDocument/2006/relationships/hyperlink" Target="https://ru.wikipedia.org/wiki/%D0%9C%D0%B5%D0%B4%D1%8C" TargetMode="External"/><Relationship Id="rId2" Type="http://schemas.openxmlformats.org/officeDocument/2006/relationships/hyperlink" Target="https://ru.wikipedia.org/w/index.php?title=%D0%9A%D0%B0%D1%82%D0%B0%D0%BB%D0%B8%D1%82%D0%B8%D1%87%D0%B5%D1%81%D0%BA%D0%B8%D0%B9_%D1%80%D0%B8%D1%84%D0%BE%D1%80%D0%BC%D0%B8%D0%BD%D0%B3&amp;veaction=edit&amp;section=9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ru.wikipedia.org/wiki/%D0%93%D0%B8%D0%B4%D1%80%D0%BE%D0%BA%D1%80%D0%B5%D0%BA%D0%B8%D0%BD%D0%B3" TargetMode="External"/><Relationship Id="rId11" Type="http://schemas.openxmlformats.org/officeDocument/2006/relationships/hyperlink" Target="https://ru.wikipedia.org/wiki/%D0%A1%D0%B2%D0%B8%D0%BD%D0%B5%D1%86" TargetMode="External"/><Relationship Id="rId5" Type="http://schemas.openxmlformats.org/officeDocument/2006/relationships/hyperlink" Target="https://ru.wikipedia.org/wiki/%D0%93%D0%B8%D0%B4%D1%80%D0%BE%D0%BE%D1%87%D0%B8%D1%81%D1%82%D0%BA%D0%B0" TargetMode="External"/><Relationship Id="rId10" Type="http://schemas.openxmlformats.org/officeDocument/2006/relationships/hyperlink" Target="https://ru.wikipedia.org/wiki/%D0%9C%D1%8B%D1%88%D1%8C%D1%8F%D0%BA" TargetMode="External"/><Relationship Id="rId4" Type="http://schemas.openxmlformats.org/officeDocument/2006/relationships/hyperlink" Target="https://ru.wikipedia.org/wiki/%D0%92%D0%BE%D0%B4%D0%BE%D1%80%D0%BE%D0%B4" TargetMode="External"/><Relationship Id="rId9" Type="http://schemas.openxmlformats.org/officeDocument/2006/relationships/hyperlink" Target="https://ru.wikipedia.org/wiki/%D0%93%D0%B5%D0%BF%D1%82%D0%B0%D0%BD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ru.wikipedia.org/wiki/%D0%9A%D0%B0%D1%82%D0%B0%D0%BB%D0%B8%D1%82%D0%B8%D1%87%D0%B5%D1%81%D0%BA%D0%B8%D0%B9_%D1%80%D0%B8%D1%84%D0%BE%D1%80%D0%BC%D0%B8%D0%BD%D0%B3#cite_note-2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4400" b="1" dirty="0">
                <a:solidFill>
                  <a:prstClr val="black"/>
                </a:solidFill>
                <a:latin typeface="Calibri"/>
              </a:rPr>
              <a:t>Промышленный катализ в нефтепереработке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kk-KZ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Лекция 7. Каталитический риформинг нафты в нефтепереработке. Определение и цель риформинга. Типы углеводородов, реакции, катализаторы.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21551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Вопросы для самоконтроля: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ru-RU" dirty="0" smtClean="0"/>
              <a:t>Какие технологические </a:t>
            </a:r>
            <a:r>
              <a:rPr lang="ru-RU" dirty="0"/>
              <a:t>установки процесса каталитического </a:t>
            </a:r>
            <a:r>
              <a:rPr lang="ru-RU" dirty="0" smtClean="0"/>
              <a:t>крекинга вы знаете </a:t>
            </a:r>
          </a:p>
          <a:p>
            <a:pPr marL="514350" indent="-514350">
              <a:buAutoNum type="arabicPeriod"/>
            </a:pPr>
            <a:r>
              <a:rPr lang="ru-RU" dirty="0" smtClean="0"/>
              <a:t>Какие установки </a:t>
            </a:r>
            <a:r>
              <a:rPr lang="ru-RU" dirty="0"/>
              <a:t>с движущимся слоем шарикового катализатора, с </a:t>
            </a:r>
            <a:r>
              <a:rPr lang="ru-RU" dirty="0" err="1"/>
              <a:t>псевдоожиженным</a:t>
            </a:r>
            <a:r>
              <a:rPr lang="ru-RU" dirty="0"/>
              <a:t> слоем микросферического катализатора, с </a:t>
            </a:r>
            <a:r>
              <a:rPr lang="ru-RU" smtClean="0"/>
              <a:t>лифт-реактором существуют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281142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Список литературы: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kk-KZ" dirty="0" smtClean="0"/>
              <a:t>Иванова</a:t>
            </a:r>
            <a:r>
              <a:rPr lang="kk-KZ" dirty="0"/>
              <a:t>, Л.В.	Технология переработки нефти и газа: [Учеб. пособие для нефт. техникумов] М.: Химия, 1966.- 419 с</a:t>
            </a:r>
            <a:r>
              <a:rPr lang="kk-KZ" dirty="0" smtClean="0"/>
              <a:t>.</a:t>
            </a:r>
          </a:p>
          <a:p>
            <a:pPr marL="514350" indent="-514350">
              <a:buAutoNum type="arabicPeriod"/>
            </a:pPr>
            <a:r>
              <a:rPr lang="ru-RU" dirty="0"/>
              <a:t>Капустин В.М. Технология переработки нефти. В 4-х частях. Часть первая Первичная переработка нефти. М.: </a:t>
            </a:r>
            <a:r>
              <a:rPr lang="ru-RU" dirty="0" err="1"/>
              <a:t>КолосС</a:t>
            </a:r>
            <a:r>
              <a:rPr lang="ru-RU" dirty="0"/>
              <a:t>, 2012. 456с.</a:t>
            </a:r>
          </a:p>
        </p:txBody>
      </p:sp>
    </p:spTree>
    <p:extLst>
      <p:ext uri="{BB962C8B-B14F-4D97-AF65-F5344CB8AC3E}">
        <p14:creationId xmlns:p14="http://schemas.microsoft.com/office/powerpoint/2010/main" val="30342833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Цель лекции: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Ознакомление с технологическими установками </a:t>
            </a:r>
            <a:r>
              <a:rPr lang="ru-RU" dirty="0"/>
              <a:t>процесса каталитического </a:t>
            </a:r>
            <a:r>
              <a:rPr lang="ru-RU" dirty="0" err="1" smtClean="0"/>
              <a:t>риформинга</a:t>
            </a:r>
            <a:r>
              <a:rPr lang="ru-RU" dirty="0" smtClean="0"/>
              <a:t> и его механизмом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172978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665018"/>
            <a:ext cx="10515600" cy="5511945"/>
          </a:xfrm>
        </p:spPr>
        <p:txBody>
          <a:bodyPr/>
          <a:lstStyle/>
          <a:p>
            <a:pPr marL="0" indent="0">
              <a:buNone/>
            </a:pPr>
            <a:r>
              <a:rPr lang="ru-RU" b="1" i="0" dirty="0" err="1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Риформинг</a:t>
            </a:r>
            <a:r>
              <a:rPr lang="ru-RU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 — это промышленный процесс переработки </a:t>
            </a:r>
            <a:r>
              <a:rPr lang="ru-RU" b="0" i="0" u="none" strike="noStrike" dirty="0" smtClean="0">
                <a:solidFill>
                  <a:srgbClr val="0B0080"/>
                </a:solidFill>
                <a:effectLst/>
                <a:latin typeface="Arial" panose="020B0604020202020204" pitchFamily="34" charset="0"/>
                <a:hlinkClick r:id="rId2" tooltip="Бензин"/>
              </a:rPr>
              <a:t>бензиновых</a:t>
            </a:r>
            <a:r>
              <a:rPr lang="ru-RU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 и </a:t>
            </a:r>
            <a:r>
              <a:rPr lang="ru-RU" b="0" i="0" u="none" strike="noStrike" dirty="0" err="1" smtClean="0">
                <a:solidFill>
                  <a:srgbClr val="0B0080"/>
                </a:solidFill>
                <a:effectLst/>
                <a:latin typeface="Arial" panose="020B0604020202020204" pitchFamily="34" charset="0"/>
                <a:hlinkClick r:id="rId3" tooltip="Лигроин"/>
              </a:rPr>
              <a:t>лигроиновых</a:t>
            </a:r>
            <a:r>
              <a:rPr lang="ru-RU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 фракций нефти с целью получения высококачественных бензинов и ароматических углеводородов.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979953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344384"/>
            <a:ext cx="10515600" cy="5832579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ru-RU" b="0" i="0" u="none" strike="noStrike" dirty="0" smtClean="0">
                <a:solidFill>
                  <a:srgbClr val="0B0080"/>
                </a:solidFill>
                <a:effectLst/>
                <a:latin typeface="Arial" panose="020B0604020202020204" pitchFamily="34" charset="0"/>
                <a:hlinkClick r:id="rId2" tooltip="Дегидрирование"/>
              </a:rPr>
              <a:t>Дегидрирование</a:t>
            </a:r>
            <a:r>
              <a:rPr lang="ru-RU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 шестичленных </a:t>
            </a:r>
            <a:r>
              <a:rPr lang="ru-RU" b="0" i="0" u="none" strike="noStrike" dirty="0" smtClean="0">
                <a:solidFill>
                  <a:srgbClr val="A55858"/>
                </a:solidFill>
                <a:effectLst/>
                <a:latin typeface="Arial" panose="020B0604020202020204" pitchFamily="34" charset="0"/>
                <a:hlinkClick r:id="rId3" tooltip="Нафтен (страница отсутствует)"/>
              </a:rPr>
              <a:t>нафтенов</a:t>
            </a:r>
            <a:r>
              <a:rPr lang="ru-RU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 с образованием ароматических соединений в присутствии никеля и металлов платиновой группы при 300 °С было открыто </a:t>
            </a:r>
            <a:r>
              <a:rPr lang="ru-RU" b="0" i="0" u="none" strike="noStrike" dirty="0" smtClean="0">
                <a:solidFill>
                  <a:srgbClr val="0B0080"/>
                </a:solidFill>
                <a:effectLst/>
                <a:latin typeface="Arial" panose="020B0604020202020204" pitchFamily="34" charset="0"/>
                <a:hlinkClick r:id="rId4" tooltip="Зелинский, Николай Дмитриевич"/>
              </a:rPr>
              <a:t>Н. Д. Зелинским</a:t>
            </a:r>
            <a:r>
              <a:rPr lang="ru-RU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 в 1911 году. В 1936 году Б. Л. Молдавский и Н. Д. </a:t>
            </a:r>
            <a:r>
              <a:rPr lang="ru-RU" b="0" i="0" dirty="0" err="1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Камушер</a:t>
            </a:r>
            <a:r>
              <a:rPr lang="ru-RU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на катализаторе Cr</a:t>
            </a:r>
            <a:r>
              <a:rPr lang="ru-RU" b="0" i="0" baseline="-2500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2</a:t>
            </a:r>
            <a:r>
              <a:rPr lang="ru-RU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O</a:t>
            </a:r>
            <a:r>
              <a:rPr lang="ru-RU" b="0" i="0" baseline="-2500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3</a:t>
            </a:r>
            <a:r>
              <a:rPr lang="ru-RU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 при 470 °С и </a:t>
            </a:r>
            <a:r>
              <a:rPr lang="ru-RU" b="0" i="0" u="none" strike="noStrike" dirty="0" smtClean="0">
                <a:solidFill>
                  <a:srgbClr val="0B0080"/>
                </a:solidFill>
                <a:effectLst/>
                <a:latin typeface="Arial" panose="020B0604020202020204" pitchFamily="34" charset="0"/>
                <a:hlinkClick r:id="rId5" tooltip="Казанский, Борис Александрович"/>
              </a:rPr>
              <a:t>Б. А. Казанский</a:t>
            </a:r>
            <a:r>
              <a:rPr lang="ru-RU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 и А. Ф. Платэ на катализаторе </a:t>
            </a:r>
            <a:r>
              <a:rPr lang="ru-RU" b="0" i="0" dirty="0" err="1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Pt</a:t>
            </a:r>
            <a:r>
              <a:rPr lang="ru-RU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/C при 310 °С открыли ароматизацию </a:t>
            </a:r>
            <a:r>
              <a:rPr lang="ru-RU" b="0" i="0" dirty="0" err="1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алканов</a:t>
            </a:r>
            <a:r>
              <a:rPr lang="ru-RU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. Первый промышленный процесс был осуществлён на катализаторе Cr</a:t>
            </a:r>
            <a:r>
              <a:rPr lang="ru-RU" b="0" i="0" baseline="-2500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2</a:t>
            </a:r>
            <a:r>
              <a:rPr lang="ru-RU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O</a:t>
            </a:r>
            <a:r>
              <a:rPr lang="ru-RU" b="0" i="0" baseline="-2500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3</a:t>
            </a:r>
            <a:r>
              <a:rPr lang="ru-RU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/Al</a:t>
            </a:r>
            <a:r>
              <a:rPr lang="ru-RU" b="0" i="0" baseline="-2500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2</a:t>
            </a:r>
            <a:r>
              <a:rPr lang="ru-RU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O</a:t>
            </a:r>
            <a:r>
              <a:rPr lang="ru-RU" b="0" i="0" baseline="-2500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3</a:t>
            </a:r>
            <a:r>
              <a:rPr lang="ru-RU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 в 1939 году. Новое поколение катализаторов было предложено фирмой UOP в 1949 году под руководством В. П. </a:t>
            </a:r>
            <a:r>
              <a:rPr lang="ru-RU" b="0" i="0" dirty="0" err="1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Хэнзела</a:t>
            </a:r>
            <a:r>
              <a:rPr lang="ru-RU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. Этот вариант </a:t>
            </a:r>
            <a:r>
              <a:rPr lang="ru-RU" b="0" i="0" dirty="0" err="1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риформинга</a:t>
            </a:r>
            <a:r>
              <a:rPr lang="ru-RU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, протекающий при 450 °С и 5-6 МПа на катализаторах </a:t>
            </a:r>
            <a:r>
              <a:rPr lang="ru-RU" b="0" i="0" dirty="0" err="1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Pt</a:t>
            </a:r>
            <a:r>
              <a:rPr lang="ru-RU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/Al</a:t>
            </a:r>
            <a:r>
              <a:rPr lang="ru-RU" b="0" i="0" baseline="-2500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2</a:t>
            </a:r>
            <a:r>
              <a:rPr lang="ru-RU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O</a:t>
            </a:r>
            <a:r>
              <a:rPr lang="ru-RU" b="0" i="0" baseline="-2500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3</a:t>
            </a:r>
            <a:r>
              <a:rPr lang="ru-RU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 или </a:t>
            </a:r>
            <a:r>
              <a:rPr lang="ru-RU" b="0" i="0" dirty="0" err="1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Pt</a:t>
            </a:r>
            <a:r>
              <a:rPr lang="ru-RU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/алюмосиликат, получил название </a:t>
            </a:r>
            <a:r>
              <a:rPr lang="ru-RU" b="0" i="0" dirty="0" err="1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платформинга</a:t>
            </a:r>
            <a:r>
              <a:rPr lang="ru-RU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. Технологически процесс осуществлялся в реакторе с неподвижным слоем катализатора. </a:t>
            </a:r>
            <a:r>
              <a:rPr lang="ru-RU" b="0" i="0" dirty="0" err="1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Платформинг</a:t>
            </a:r>
            <a:r>
              <a:rPr lang="ru-RU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позволял получать бензин с октановым числом до 100 пунктов. В 1969 году компании </a:t>
            </a:r>
            <a:r>
              <a:rPr lang="ru-RU" b="0" i="0" dirty="0" err="1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Chevron</a:t>
            </a:r>
            <a:r>
              <a:rPr lang="ru-RU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был выдан первый патент на биметаллический катализатор </a:t>
            </a:r>
            <a:r>
              <a:rPr lang="ru-RU" b="0" i="0" dirty="0" err="1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риформинга</a:t>
            </a:r>
            <a:r>
              <a:rPr lang="ru-RU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. В качестве второго металла используют добавки рения, олова и иридия, что позволяет значительно увеличить стабильность катализатора и соответственно понизить рабочее давление в реакторе. В 1971 году фирмой UOP было предложено новое техническое решение и создана первая установка </a:t>
            </a:r>
            <a:r>
              <a:rPr lang="ru-RU" b="0" i="0" dirty="0" err="1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риформинга</a:t>
            </a:r>
            <a:r>
              <a:rPr lang="ru-RU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с непрерывной регенерацией катализатора. В этом случае удается ещё понизить рабочее давление в реакторе, а также снизить затраты водорода на процесс. В настоящее время в мире используются установки как с неподвижным слоем катализатора, так и с непрерывной регенерацией.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506641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593766"/>
            <a:ext cx="10515600" cy="5583197"/>
          </a:xfrm>
        </p:spPr>
        <p:txBody>
          <a:bodyPr>
            <a:normAutofit fontScale="77500" lnSpcReduction="20000"/>
          </a:bodyPr>
          <a:lstStyle/>
          <a:p>
            <a:r>
              <a:rPr lang="ru-RU" b="1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Целевые реакции</a:t>
            </a:r>
            <a:r>
              <a:rPr lang="ru-RU" b="0" i="0" dirty="0" smtClean="0">
                <a:solidFill>
                  <a:srgbClr val="54595D"/>
                </a:solidFill>
                <a:effectLst/>
                <a:latin typeface="Arial" panose="020B0604020202020204" pitchFamily="34" charset="0"/>
              </a:rPr>
              <a:t>[</a:t>
            </a:r>
            <a:r>
              <a:rPr lang="ru-RU" b="0" i="0" u="none" strike="noStrike" dirty="0" smtClean="0">
                <a:solidFill>
                  <a:srgbClr val="0B0080"/>
                </a:solidFill>
                <a:effectLst/>
                <a:latin typeface="Arial" panose="020B0604020202020204" pitchFamily="34" charset="0"/>
                <a:hlinkClick r:id="rId2" tooltip="Редактировать раздел «Целевые реакции»"/>
              </a:rPr>
              <a:t>править</a:t>
            </a:r>
            <a:r>
              <a:rPr lang="ru-RU" b="0" i="0" dirty="0" smtClean="0">
                <a:solidFill>
                  <a:srgbClr val="54595D"/>
                </a:solidFill>
                <a:effectLst/>
                <a:latin typeface="Arial" panose="020B0604020202020204" pitchFamily="34" charset="0"/>
              </a:rPr>
              <a:t> | </a:t>
            </a:r>
            <a:r>
              <a:rPr lang="ru-RU" b="0" i="0" u="none" strike="noStrike" dirty="0" smtClean="0">
                <a:solidFill>
                  <a:srgbClr val="0B0080"/>
                </a:solidFill>
                <a:effectLst/>
                <a:latin typeface="Arial" panose="020B0604020202020204" pitchFamily="34" charset="0"/>
                <a:hlinkClick r:id="rId3" tooltip="Редактировать раздел «Целевые реакции»"/>
              </a:rPr>
              <a:t>править код</a:t>
            </a:r>
            <a:r>
              <a:rPr lang="ru-RU" b="0" i="0" dirty="0" smtClean="0">
                <a:solidFill>
                  <a:srgbClr val="54595D"/>
                </a:solidFill>
                <a:effectLst/>
                <a:latin typeface="Arial" panose="020B0604020202020204" pitchFamily="34" charset="0"/>
              </a:rPr>
              <a:t>]</a:t>
            </a:r>
            <a:endParaRPr lang="ru-RU" b="1" i="0" dirty="0" smtClean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r>
              <a:rPr lang="ru-RU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Дегидрирование нафтеновых углеводородов в ароматические:</a:t>
            </a:r>
          </a:p>
          <a:p>
            <a:r>
              <a:rPr lang="ru-RU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С</a:t>
            </a:r>
            <a:r>
              <a:rPr lang="ru-RU" b="0" i="0" baseline="-2500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6</a:t>
            </a:r>
            <a:r>
              <a:rPr lang="ru-RU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H</a:t>
            </a:r>
            <a:r>
              <a:rPr lang="ru-RU" b="0" i="0" baseline="-2500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12</a:t>
            </a:r>
            <a:r>
              <a:rPr lang="ru-RU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 → C</a:t>
            </a:r>
            <a:r>
              <a:rPr lang="ru-RU" b="0" i="0" baseline="-2500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6</a:t>
            </a:r>
            <a:r>
              <a:rPr lang="ru-RU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H</a:t>
            </a:r>
            <a:r>
              <a:rPr lang="ru-RU" b="0" i="0" baseline="-2500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6</a:t>
            </a:r>
            <a:r>
              <a:rPr lang="ru-RU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 + 3H</a:t>
            </a:r>
            <a:r>
              <a:rPr lang="ru-RU" b="0" i="0" baseline="-2500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2</a:t>
            </a:r>
            <a:r>
              <a:rPr lang="ru-RU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 + 221 кДж/моль</a:t>
            </a:r>
          </a:p>
          <a:p>
            <a:r>
              <a:rPr lang="ru-RU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Изомеризация пятичленных </a:t>
            </a:r>
            <a:r>
              <a:rPr lang="ru-RU" b="0" i="0" dirty="0" err="1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циклоалканов</a:t>
            </a:r>
            <a:r>
              <a:rPr lang="ru-RU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в производные циклогексана:</a:t>
            </a:r>
          </a:p>
          <a:p>
            <a:r>
              <a:rPr lang="ru-RU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С</a:t>
            </a:r>
            <a:r>
              <a:rPr lang="ru-RU" b="0" i="0" baseline="-2500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5</a:t>
            </a:r>
            <a:r>
              <a:rPr lang="ru-RU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H</a:t>
            </a:r>
            <a:r>
              <a:rPr lang="ru-RU" b="0" i="0" baseline="-2500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9</a:t>
            </a:r>
            <a:r>
              <a:rPr lang="ru-RU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-СН</a:t>
            </a:r>
            <a:r>
              <a:rPr lang="ru-RU" b="0" i="0" baseline="-2500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3</a:t>
            </a:r>
            <a:r>
              <a:rPr lang="ru-RU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 → C</a:t>
            </a:r>
            <a:r>
              <a:rPr lang="ru-RU" b="0" i="0" baseline="-2500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6</a:t>
            </a:r>
            <a:r>
              <a:rPr lang="ru-RU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H</a:t>
            </a:r>
            <a:r>
              <a:rPr lang="ru-RU" b="0" i="0" baseline="-2500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12</a:t>
            </a:r>
            <a:r>
              <a:rPr lang="ru-RU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 — 15,9 кДж/моль</a:t>
            </a:r>
          </a:p>
          <a:p>
            <a:r>
              <a:rPr lang="ru-RU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Изомеризация н-</a:t>
            </a:r>
            <a:r>
              <a:rPr lang="ru-RU" b="0" i="0" dirty="0" err="1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алканов</a:t>
            </a:r>
            <a:r>
              <a:rPr lang="ru-RU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в </a:t>
            </a:r>
            <a:r>
              <a:rPr lang="ru-RU" b="0" i="0" dirty="0" err="1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изоалканы</a:t>
            </a:r>
            <a:r>
              <a:rPr lang="ru-RU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:</a:t>
            </a:r>
          </a:p>
          <a:p>
            <a:r>
              <a:rPr lang="ru-RU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н-С</a:t>
            </a:r>
            <a:r>
              <a:rPr lang="ru-RU" b="0" i="0" baseline="-2500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6</a:t>
            </a:r>
            <a:r>
              <a:rPr lang="ru-RU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H</a:t>
            </a:r>
            <a:r>
              <a:rPr lang="ru-RU" b="0" i="0" baseline="-2500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14</a:t>
            </a:r>
            <a:r>
              <a:rPr lang="ru-RU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 → изо-C</a:t>
            </a:r>
            <a:r>
              <a:rPr lang="ru-RU" b="0" i="0" baseline="-2500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6</a:t>
            </a:r>
            <a:r>
              <a:rPr lang="ru-RU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H</a:t>
            </a:r>
            <a:r>
              <a:rPr lang="ru-RU" b="0" i="0" baseline="-2500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14</a:t>
            </a:r>
            <a:r>
              <a:rPr lang="ru-RU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 — 5,8 кДж/моль</a:t>
            </a:r>
          </a:p>
          <a:p>
            <a:r>
              <a:rPr lang="ru-RU" b="0" i="0" dirty="0" err="1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Дегидроциклизация</a:t>
            </a:r>
            <a:r>
              <a:rPr lang="ru-RU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алканов</a:t>
            </a:r>
            <a:r>
              <a:rPr lang="ru-RU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в ароматические углеводороды (ароматизация):</a:t>
            </a:r>
          </a:p>
          <a:p>
            <a:r>
              <a:rPr lang="ru-RU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С</a:t>
            </a:r>
            <a:r>
              <a:rPr lang="ru-RU" b="0" i="0" baseline="-2500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6</a:t>
            </a:r>
            <a:r>
              <a:rPr lang="ru-RU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H</a:t>
            </a:r>
            <a:r>
              <a:rPr lang="ru-RU" b="0" i="0" baseline="-2500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14</a:t>
            </a:r>
            <a:r>
              <a:rPr lang="ru-RU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 → C</a:t>
            </a:r>
            <a:r>
              <a:rPr lang="ru-RU" b="0" i="0" baseline="-2500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6</a:t>
            </a:r>
            <a:r>
              <a:rPr lang="ru-RU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H</a:t>
            </a:r>
            <a:r>
              <a:rPr lang="ru-RU" b="0" i="0" baseline="-2500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6</a:t>
            </a:r>
            <a:r>
              <a:rPr lang="ru-RU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 + 4H</a:t>
            </a:r>
            <a:r>
              <a:rPr lang="ru-RU" b="0" i="0" baseline="-2500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2</a:t>
            </a:r>
            <a:r>
              <a:rPr lang="ru-RU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 + 265 кДж/моль</a:t>
            </a:r>
          </a:p>
          <a:p>
            <a:r>
              <a:rPr lang="ru-RU" b="1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Побочные реакции</a:t>
            </a:r>
            <a:r>
              <a:rPr lang="ru-RU" b="0" i="0" dirty="0" smtClean="0">
                <a:solidFill>
                  <a:srgbClr val="54595D"/>
                </a:solidFill>
                <a:effectLst/>
                <a:latin typeface="Arial" panose="020B0604020202020204" pitchFamily="34" charset="0"/>
              </a:rPr>
              <a:t>[</a:t>
            </a:r>
            <a:r>
              <a:rPr lang="ru-RU" b="0" i="0" u="none" strike="noStrike" dirty="0" smtClean="0">
                <a:solidFill>
                  <a:srgbClr val="0B0080"/>
                </a:solidFill>
                <a:effectLst/>
                <a:latin typeface="Arial" panose="020B0604020202020204" pitchFamily="34" charset="0"/>
                <a:hlinkClick r:id="rId4" tooltip="Редактировать раздел «Побочные реакции»"/>
              </a:rPr>
              <a:t>править</a:t>
            </a:r>
            <a:r>
              <a:rPr lang="ru-RU" b="0" i="0" dirty="0" smtClean="0">
                <a:solidFill>
                  <a:srgbClr val="54595D"/>
                </a:solidFill>
                <a:effectLst/>
                <a:latin typeface="Arial" panose="020B0604020202020204" pitchFamily="34" charset="0"/>
              </a:rPr>
              <a:t> | </a:t>
            </a:r>
            <a:r>
              <a:rPr lang="ru-RU" b="0" i="0" u="none" strike="noStrike" dirty="0" smtClean="0">
                <a:solidFill>
                  <a:srgbClr val="0B0080"/>
                </a:solidFill>
                <a:effectLst/>
                <a:latin typeface="Arial" panose="020B0604020202020204" pitchFamily="34" charset="0"/>
                <a:hlinkClick r:id="rId5" tooltip="Редактировать раздел «Побочные реакции»"/>
              </a:rPr>
              <a:t>править код</a:t>
            </a:r>
            <a:r>
              <a:rPr lang="ru-RU" b="0" i="0" dirty="0" smtClean="0">
                <a:solidFill>
                  <a:srgbClr val="54595D"/>
                </a:solidFill>
                <a:effectLst/>
                <a:latin typeface="Arial" panose="020B0604020202020204" pitchFamily="34" charset="0"/>
              </a:rPr>
              <a:t>]</a:t>
            </a:r>
            <a:endParaRPr lang="ru-RU" b="1" i="0" dirty="0" smtClean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r>
              <a:rPr lang="ru-RU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Дегидрирование </a:t>
            </a:r>
            <a:r>
              <a:rPr lang="ru-RU" b="0" i="0" dirty="0" err="1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алканов</a:t>
            </a:r>
            <a:r>
              <a:rPr lang="ru-RU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в </a:t>
            </a:r>
            <a:r>
              <a:rPr lang="ru-RU" b="0" i="0" dirty="0" err="1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алкены</a:t>
            </a:r>
            <a:r>
              <a:rPr lang="ru-RU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:</a:t>
            </a:r>
          </a:p>
          <a:p>
            <a:r>
              <a:rPr lang="ru-RU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С</a:t>
            </a:r>
            <a:r>
              <a:rPr lang="ru-RU" b="0" i="0" baseline="-2500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6</a:t>
            </a:r>
            <a:r>
              <a:rPr lang="ru-RU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H</a:t>
            </a:r>
            <a:r>
              <a:rPr lang="ru-RU" b="0" i="0" baseline="-2500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14</a:t>
            </a:r>
            <a:r>
              <a:rPr lang="ru-RU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 → C</a:t>
            </a:r>
            <a:r>
              <a:rPr lang="ru-RU" b="0" i="0" baseline="-2500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6</a:t>
            </a:r>
            <a:r>
              <a:rPr lang="ru-RU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H</a:t>
            </a:r>
            <a:r>
              <a:rPr lang="ru-RU" b="0" i="0" baseline="-2500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12</a:t>
            </a:r>
            <a:r>
              <a:rPr lang="ru-RU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 + H</a:t>
            </a:r>
            <a:r>
              <a:rPr lang="ru-RU" b="0" i="0" baseline="-2500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2</a:t>
            </a:r>
            <a:r>
              <a:rPr lang="ru-RU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 + 130 кДж/моль</a:t>
            </a:r>
          </a:p>
          <a:p>
            <a:r>
              <a:rPr lang="ru-RU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Гидрокрекинг </a:t>
            </a:r>
            <a:r>
              <a:rPr lang="ru-RU" b="0" i="0" dirty="0" err="1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алканов</a:t>
            </a:r>
            <a:r>
              <a:rPr lang="ru-RU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:</a:t>
            </a:r>
          </a:p>
          <a:p>
            <a:r>
              <a:rPr lang="ru-RU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н-С</a:t>
            </a:r>
            <a:r>
              <a:rPr lang="ru-RU" b="0" i="0" baseline="-2500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9</a:t>
            </a:r>
            <a:r>
              <a:rPr lang="ru-RU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H</a:t>
            </a:r>
            <a:r>
              <a:rPr lang="ru-RU" b="0" i="0" baseline="-2500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20</a:t>
            </a:r>
            <a:r>
              <a:rPr lang="ru-RU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 + H</a:t>
            </a:r>
            <a:r>
              <a:rPr lang="ru-RU" b="0" i="0" baseline="-2500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2</a:t>
            </a:r>
            <a:r>
              <a:rPr lang="ru-RU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 → изо-C</a:t>
            </a:r>
            <a:r>
              <a:rPr lang="ru-RU" b="0" i="0" baseline="-2500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4</a:t>
            </a:r>
            <a:r>
              <a:rPr lang="ru-RU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H</a:t>
            </a:r>
            <a:r>
              <a:rPr lang="ru-RU" b="0" i="0" baseline="-2500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10</a:t>
            </a:r>
            <a:r>
              <a:rPr lang="ru-RU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 + изо-С</a:t>
            </a:r>
            <a:r>
              <a:rPr lang="ru-RU" b="0" i="0" baseline="-2500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5</a:t>
            </a:r>
            <a:r>
              <a:rPr lang="ru-RU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H</a:t>
            </a:r>
            <a:r>
              <a:rPr lang="ru-RU" b="0" i="0" baseline="-2500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12</a:t>
            </a:r>
            <a:endParaRPr lang="ru-RU" b="0" i="0" dirty="0" smtClean="0">
              <a:solidFill>
                <a:srgbClr val="222222"/>
              </a:solidFill>
              <a:effectLst/>
              <a:latin typeface="Arial" panose="020B0604020202020204" pitchFamily="34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806978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439387"/>
            <a:ext cx="10515600" cy="5737576"/>
          </a:xfrm>
        </p:spPr>
        <p:txBody>
          <a:bodyPr/>
          <a:lstStyle/>
          <a:p>
            <a:r>
              <a:rPr lang="ru-RU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Основными целями </a:t>
            </a:r>
            <a:r>
              <a:rPr lang="ru-RU" b="0" i="0" dirty="0" err="1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риформинга</a:t>
            </a:r>
            <a:r>
              <a:rPr lang="ru-RU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являются:</a:t>
            </a:r>
          </a:p>
          <a:p>
            <a:r>
              <a:rPr lang="ru-RU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повышение </a:t>
            </a:r>
            <a:r>
              <a:rPr lang="ru-RU" b="0" i="0" u="none" strike="noStrike" dirty="0" smtClean="0">
                <a:solidFill>
                  <a:srgbClr val="0B0080"/>
                </a:solidFill>
                <a:effectLst/>
                <a:latin typeface="Arial" panose="020B0604020202020204" pitchFamily="34" charset="0"/>
                <a:hlinkClick r:id="rId2" tooltip="Октановое число"/>
              </a:rPr>
              <a:t>октанового числа</a:t>
            </a:r>
            <a:r>
              <a:rPr lang="ru-RU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 бензинов с целью получения неэтилированного высокооктанового бензина</a:t>
            </a:r>
          </a:p>
          <a:p>
            <a:r>
              <a:rPr lang="ru-RU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получение ароматических углеводородов (</a:t>
            </a:r>
            <a:r>
              <a:rPr lang="ru-RU" b="0" i="0" dirty="0" err="1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аренов</a:t>
            </a:r>
            <a:r>
              <a:rPr lang="ru-RU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)</a:t>
            </a:r>
          </a:p>
          <a:p>
            <a:r>
              <a:rPr lang="ru-RU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получение </a:t>
            </a:r>
            <a:r>
              <a:rPr lang="ru-RU" b="0" i="0" u="none" strike="noStrike" dirty="0" smtClean="0">
                <a:solidFill>
                  <a:srgbClr val="A55858"/>
                </a:solidFill>
                <a:effectLst/>
                <a:latin typeface="Arial" panose="020B0604020202020204" pitchFamily="34" charset="0"/>
                <a:hlinkClick r:id="rId3" tooltip="Водородсодержащий газ (страница отсутствует)"/>
              </a:rPr>
              <a:t>ВСГ</a:t>
            </a:r>
            <a:r>
              <a:rPr lang="ru-RU" b="0" i="0" u="none" strike="noStrike" baseline="30000" dirty="0" smtClean="0">
                <a:solidFill>
                  <a:srgbClr val="0B0080"/>
                </a:solidFill>
                <a:effectLst/>
                <a:latin typeface="Arial" panose="020B0604020202020204" pitchFamily="34" charset="0"/>
                <a:hlinkClick r:id="rId4"/>
              </a:rPr>
              <a:t>[1]</a:t>
            </a:r>
            <a:r>
              <a:rPr lang="ru-RU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 для процессов </a:t>
            </a:r>
            <a:r>
              <a:rPr lang="ru-RU" b="0" i="0" u="none" strike="noStrike" dirty="0" smtClean="0">
                <a:solidFill>
                  <a:srgbClr val="0B0080"/>
                </a:solidFill>
                <a:effectLst/>
                <a:latin typeface="Arial" panose="020B0604020202020204" pitchFamily="34" charset="0"/>
                <a:hlinkClick r:id="rId5" tooltip="Гидроочистка"/>
              </a:rPr>
              <a:t>гидроочистки</a:t>
            </a:r>
            <a:r>
              <a:rPr lang="ru-RU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, </a:t>
            </a:r>
            <a:r>
              <a:rPr lang="ru-RU" b="0" i="0" u="none" strike="noStrike" dirty="0" smtClean="0">
                <a:solidFill>
                  <a:srgbClr val="0B0080"/>
                </a:solidFill>
                <a:effectLst/>
                <a:latin typeface="Arial" panose="020B0604020202020204" pitchFamily="34" charset="0"/>
                <a:hlinkClick r:id="rId6" tooltip="Гидрокрекинг"/>
              </a:rPr>
              <a:t>гидрокрекинга</a:t>
            </a:r>
            <a:r>
              <a:rPr lang="ru-RU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, </a:t>
            </a:r>
            <a:r>
              <a:rPr lang="ru-RU" b="0" i="0" u="none" strike="noStrike" dirty="0" smtClean="0">
                <a:solidFill>
                  <a:srgbClr val="0B0080"/>
                </a:solidFill>
                <a:effectLst/>
                <a:latin typeface="Arial" panose="020B0604020202020204" pitchFamily="34" charset="0"/>
                <a:hlinkClick r:id="rId7" tooltip="Изомеризация"/>
              </a:rPr>
              <a:t>изомеризации</a:t>
            </a:r>
            <a:r>
              <a:rPr lang="ru-RU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 и т. д.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947358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463138"/>
            <a:ext cx="10515600" cy="5713825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ru-RU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Процессы каталитического </a:t>
            </a:r>
            <a:r>
              <a:rPr lang="ru-RU" b="0" i="0" dirty="0" err="1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риформинга</a:t>
            </a:r>
            <a:r>
              <a:rPr lang="ru-RU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осуществляются в присутствии бифункциональных катализаторов — </a:t>
            </a:r>
            <a:r>
              <a:rPr lang="ru-RU" b="0" i="0" u="none" strike="noStrike" dirty="0" smtClean="0">
                <a:solidFill>
                  <a:srgbClr val="0B0080"/>
                </a:solidFill>
                <a:effectLst/>
                <a:latin typeface="Arial" panose="020B0604020202020204" pitchFamily="34" charset="0"/>
                <a:hlinkClick r:id="rId2" tooltip="Платина"/>
              </a:rPr>
              <a:t>платины</a:t>
            </a:r>
            <a:r>
              <a:rPr lang="ru-RU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, чистой или с добавками </a:t>
            </a:r>
            <a:r>
              <a:rPr lang="ru-RU" b="0" i="0" u="none" strike="noStrike" dirty="0" smtClean="0">
                <a:solidFill>
                  <a:srgbClr val="0B0080"/>
                </a:solidFill>
                <a:effectLst/>
                <a:latin typeface="Arial" panose="020B0604020202020204" pitchFamily="34" charset="0"/>
                <a:hlinkClick r:id="rId3" tooltip="Рений"/>
              </a:rPr>
              <a:t>рения</a:t>
            </a:r>
            <a:r>
              <a:rPr lang="ru-RU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, </a:t>
            </a:r>
            <a:r>
              <a:rPr lang="ru-RU" b="0" i="0" u="none" strike="noStrike" dirty="0" smtClean="0">
                <a:solidFill>
                  <a:srgbClr val="0B0080"/>
                </a:solidFill>
                <a:effectLst/>
                <a:latin typeface="Arial" panose="020B0604020202020204" pitchFamily="34" charset="0"/>
                <a:hlinkClick r:id="rId4" tooltip="Иридий"/>
              </a:rPr>
              <a:t>иридия</a:t>
            </a:r>
            <a:r>
              <a:rPr lang="ru-RU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, </a:t>
            </a:r>
            <a:r>
              <a:rPr lang="ru-RU" b="0" i="0" u="none" strike="noStrike" dirty="0" smtClean="0">
                <a:solidFill>
                  <a:srgbClr val="0B0080"/>
                </a:solidFill>
                <a:effectLst/>
                <a:latin typeface="Arial" panose="020B0604020202020204" pitchFamily="34" charset="0"/>
                <a:hlinkClick r:id="rId5" tooltip="Галлий"/>
              </a:rPr>
              <a:t>галлия</a:t>
            </a:r>
            <a:r>
              <a:rPr lang="ru-RU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, </a:t>
            </a:r>
            <a:r>
              <a:rPr lang="ru-RU" b="0" i="0" u="none" strike="noStrike" dirty="0" smtClean="0">
                <a:solidFill>
                  <a:srgbClr val="0B0080"/>
                </a:solidFill>
                <a:effectLst/>
                <a:latin typeface="Arial" panose="020B0604020202020204" pitchFamily="34" charset="0"/>
                <a:hlinkClick r:id="rId6" tooltip="Германий"/>
              </a:rPr>
              <a:t>германия</a:t>
            </a:r>
            <a:r>
              <a:rPr lang="ru-RU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, </a:t>
            </a:r>
            <a:r>
              <a:rPr lang="ru-RU" b="0" i="0" u="none" strike="noStrike" dirty="0" smtClean="0">
                <a:solidFill>
                  <a:srgbClr val="0B0080"/>
                </a:solidFill>
                <a:effectLst/>
                <a:latin typeface="Arial" panose="020B0604020202020204" pitchFamily="34" charset="0"/>
                <a:hlinkClick r:id="rId7" tooltip="Олово"/>
              </a:rPr>
              <a:t>олова</a:t>
            </a:r>
            <a:r>
              <a:rPr lang="ru-RU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, нанесённой на активный оксид алюминия с добавкой </a:t>
            </a:r>
            <a:r>
              <a:rPr lang="ru-RU" b="0" i="0" u="none" strike="noStrike" dirty="0" smtClean="0">
                <a:solidFill>
                  <a:srgbClr val="0B0080"/>
                </a:solidFill>
                <a:effectLst/>
                <a:latin typeface="Arial" panose="020B0604020202020204" pitchFamily="34" charset="0"/>
                <a:hlinkClick r:id="rId8" tooltip="Хлор"/>
              </a:rPr>
              <a:t>хлора</a:t>
            </a:r>
            <a:r>
              <a:rPr lang="ru-RU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. </a:t>
            </a:r>
            <a:r>
              <a:rPr lang="ru-RU" b="0" i="0" u="none" strike="noStrike" dirty="0" smtClean="0">
                <a:solidFill>
                  <a:srgbClr val="0B0080"/>
                </a:solidFill>
                <a:effectLst/>
                <a:latin typeface="Arial" panose="020B0604020202020204" pitchFamily="34" charset="0"/>
                <a:hlinkClick r:id="rId2" tooltip="Платина"/>
              </a:rPr>
              <a:t>Платина</a:t>
            </a:r>
            <a:r>
              <a:rPr lang="ru-RU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 выполняет </a:t>
            </a:r>
            <a:r>
              <a:rPr lang="ru-RU" b="0" i="0" dirty="0" err="1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гидрирующие</a:t>
            </a:r>
            <a:r>
              <a:rPr lang="ru-RU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-дегидрирующие функции, она тонко </a:t>
            </a:r>
            <a:r>
              <a:rPr lang="ru-RU" b="0" i="0" dirty="0" err="1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диспергированна</a:t>
            </a:r>
            <a:r>
              <a:rPr lang="ru-RU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на поверхности носителя, другие металлы поддерживают дисперсное состояние </a:t>
            </a:r>
            <a:r>
              <a:rPr lang="ru-RU" b="0" i="0" u="none" strike="noStrike" dirty="0" smtClean="0">
                <a:solidFill>
                  <a:srgbClr val="0B0080"/>
                </a:solidFill>
                <a:effectLst/>
                <a:latin typeface="Arial" panose="020B0604020202020204" pitchFamily="34" charset="0"/>
                <a:hlinkClick r:id="rId2" tooltip="Платина"/>
              </a:rPr>
              <a:t>платины</a:t>
            </a:r>
            <a:r>
              <a:rPr lang="ru-RU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. Носитель — активный </a:t>
            </a:r>
            <a:r>
              <a:rPr lang="ru-RU" b="0" i="0" u="none" strike="noStrike" dirty="0" smtClean="0">
                <a:solidFill>
                  <a:srgbClr val="0B0080"/>
                </a:solidFill>
                <a:effectLst/>
                <a:latin typeface="Arial" panose="020B0604020202020204" pitchFamily="34" charset="0"/>
                <a:hlinkClick r:id="rId9" tooltip="Оксид алюминия"/>
              </a:rPr>
              <a:t>оксид </a:t>
            </a:r>
            <a:r>
              <a:rPr lang="ru-RU" b="0" i="0" u="none" strike="noStrike" dirty="0" err="1" smtClean="0">
                <a:solidFill>
                  <a:srgbClr val="0B0080"/>
                </a:solidFill>
                <a:effectLst/>
                <a:latin typeface="Arial" panose="020B0604020202020204" pitchFamily="34" charset="0"/>
                <a:hlinkClick r:id="rId9" tooltip="Оксид алюминия"/>
              </a:rPr>
              <a:t>алюминия</a:t>
            </a:r>
            <a:r>
              <a:rPr lang="ru-RU" b="0" i="0" dirty="0" err="1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обладает</a:t>
            </a:r>
            <a:r>
              <a:rPr lang="ru-RU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ru-RU" b="0" i="0" u="none" strike="noStrike" dirty="0" err="1" smtClean="0">
                <a:solidFill>
                  <a:srgbClr val="663366"/>
                </a:solidFill>
                <a:effectLst/>
                <a:latin typeface="Arial" panose="020B0604020202020204" pitchFamily="34" charset="0"/>
                <a:hlinkClick r:id="rId10" tooltip="en:Brønsted–Lowry acid–base theory"/>
              </a:rPr>
              <a:t>Бренстедовскими</a:t>
            </a:r>
            <a:r>
              <a:rPr lang="ru-RU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 и </a:t>
            </a:r>
            <a:r>
              <a:rPr lang="ru-RU" b="0" i="0" u="none" strike="noStrike" dirty="0" err="1" smtClean="0">
                <a:solidFill>
                  <a:srgbClr val="663366"/>
                </a:solidFill>
                <a:effectLst/>
                <a:latin typeface="Arial" panose="020B0604020202020204" pitchFamily="34" charset="0"/>
                <a:hlinkClick r:id="rId11" tooltip="en:Lewis acids and bases"/>
              </a:rPr>
              <a:t>Льюисовскими</a:t>
            </a:r>
            <a:r>
              <a:rPr lang="ru-RU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 кислотными центрами, на которых протекают </a:t>
            </a:r>
            <a:r>
              <a:rPr lang="ru-RU" b="0" i="0" dirty="0" err="1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карбонийионные</a:t>
            </a:r>
            <a:r>
              <a:rPr lang="ru-RU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реакции: изомеризация нафтеновых колец, гидрокрекинг парафинов и частичная изомеризация низкомолекулярных парафинов и олефинов. Температура процесса 480—520 °C, давление 15-35 кгс/см². Следует отметить, что большое содержание ароматических углеводородов в бензине плохо сказывается на эксплуатационных и экологических показателях топлива. Повышается нагарообразование и выбросы канцерогенных веществ. Особенно это касается </a:t>
            </a:r>
            <a:r>
              <a:rPr lang="ru-RU" b="0" i="0" u="none" strike="noStrike" dirty="0" smtClean="0">
                <a:solidFill>
                  <a:srgbClr val="0B0080"/>
                </a:solidFill>
                <a:effectLst/>
                <a:latin typeface="Arial" panose="020B0604020202020204" pitchFamily="34" charset="0"/>
                <a:hlinkClick r:id="rId12" tooltip="Бензол"/>
              </a:rPr>
              <a:t>бензола</a:t>
            </a:r>
            <a:r>
              <a:rPr lang="ru-RU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, при сгорании которого образуется </a:t>
            </a:r>
            <a:r>
              <a:rPr lang="ru-RU" b="0" i="0" u="none" strike="noStrike" dirty="0" err="1" smtClean="0">
                <a:solidFill>
                  <a:srgbClr val="0B0080"/>
                </a:solidFill>
                <a:effectLst/>
                <a:latin typeface="Arial" panose="020B0604020202020204" pitchFamily="34" charset="0"/>
                <a:hlinkClick r:id="rId13" tooltip="Бензпирен"/>
              </a:rPr>
              <a:t>бензпирен</a:t>
            </a:r>
            <a:r>
              <a:rPr lang="ru-RU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 — сильнейший </a:t>
            </a:r>
            <a:r>
              <a:rPr lang="ru-RU" b="0" i="0" u="none" strike="noStrike" dirty="0" smtClean="0">
                <a:solidFill>
                  <a:srgbClr val="0B0080"/>
                </a:solidFill>
                <a:effectLst/>
                <a:latin typeface="Arial" panose="020B0604020202020204" pitchFamily="34" charset="0"/>
                <a:hlinkClick r:id="rId14" tooltip="Канцероген"/>
              </a:rPr>
              <a:t>канцероген</a:t>
            </a:r>
            <a:r>
              <a:rPr lang="ru-RU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. Для нефтехимии </a:t>
            </a:r>
            <a:r>
              <a:rPr lang="ru-RU" b="0" i="0" dirty="0" err="1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риформинг</a:t>
            </a:r>
            <a:r>
              <a:rPr lang="ru-RU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 — один из главных процессов. Например, сырьём для </a:t>
            </a:r>
            <a:r>
              <a:rPr lang="ru-RU" b="0" i="0" u="none" strike="noStrike" dirty="0" smtClean="0">
                <a:solidFill>
                  <a:srgbClr val="0B0080"/>
                </a:solidFill>
                <a:effectLst/>
                <a:latin typeface="Arial" panose="020B0604020202020204" pitchFamily="34" charset="0"/>
                <a:hlinkClick r:id="rId15" tooltip="Полистирол"/>
              </a:rPr>
              <a:t>полистирола</a:t>
            </a:r>
            <a:r>
              <a:rPr lang="ru-RU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 является </a:t>
            </a:r>
            <a:r>
              <a:rPr lang="ru-RU" b="0" i="0" u="none" strike="noStrike" dirty="0" smtClean="0">
                <a:solidFill>
                  <a:srgbClr val="0B0080"/>
                </a:solidFill>
                <a:effectLst/>
                <a:latin typeface="Arial" panose="020B0604020202020204" pitchFamily="34" charset="0"/>
                <a:hlinkClick r:id="rId16" tooltip="Стирол"/>
              </a:rPr>
              <a:t>стирол</a:t>
            </a:r>
            <a:r>
              <a:rPr lang="ru-RU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 — продукт </a:t>
            </a:r>
            <a:r>
              <a:rPr lang="ru-RU" b="0" i="0" dirty="0" err="1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риформинга</a:t>
            </a:r>
            <a:r>
              <a:rPr lang="ru-RU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. Также одним из продуктов процесса </a:t>
            </a:r>
            <a:r>
              <a:rPr lang="ru-RU" b="0" i="0" dirty="0" err="1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риформинга</a:t>
            </a:r>
            <a:r>
              <a:rPr lang="ru-RU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является </a:t>
            </a:r>
            <a:r>
              <a:rPr lang="ru-RU" b="0" i="0" u="none" strike="noStrike" dirty="0" smtClean="0">
                <a:solidFill>
                  <a:srgbClr val="0B0080"/>
                </a:solidFill>
                <a:effectLst/>
                <a:latin typeface="Arial" panose="020B0604020202020204" pitchFamily="34" charset="0"/>
                <a:hlinkClick r:id="rId17" tooltip="Ксилолы"/>
              </a:rPr>
              <a:t>пара-ксилол</a:t>
            </a:r>
            <a:r>
              <a:rPr lang="ru-RU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. В промышленности селективным каталитическим окислением п-ксилола получают </a:t>
            </a:r>
            <a:r>
              <a:rPr lang="ru-RU" b="0" i="0" u="none" strike="noStrike" dirty="0" smtClean="0">
                <a:solidFill>
                  <a:srgbClr val="0B0080"/>
                </a:solidFill>
                <a:effectLst/>
                <a:latin typeface="Arial" panose="020B0604020202020204" pitchFamily="34" charset="0"/>
                <a:hlinkClick r:id="rId18" tooltip="Терефталевая кислота"/>
              </a:rPr>
              <a:t>терефталевую кислоту</a:t>
            </a:r>
            <a:r>
              <a:rPr lang="ru-RU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, из которой, в дальнейшем, производится </a:t>
            </a:r>
            <a:r>
              <a:rPr lang="ru-RU" b="0" i="0" u="none" strike="noStrike" dirty="0" smtClean="0">
                <a:solidFill>
                  <a:srgbClr val="0B0080"/>
                </a:solidFill>
                <a:effectLst/>
                <a:latin typeface="Arial" panose="020B0604020202020204" pitchFamily="34" charset="0"/>
                <a:hlinkClick r:id="rId19" tooltip="Полиэтилентерефталат"/>
              </a:rPr>
              <a:t>полиэтилентерефталат</a:t>
            </a:r>
            <a:r>
              <a:rPr lang="ru-RU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 (ПЭТФ, PET), наиболее </a:t>
            </a:r>
            <a:r>
              <a:rPr lang="ru-RU" b="0" i="0" dirty="0" err="1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широкоизвестный</a:t>
            </a:r>
            <a:r>
              <a:rPr lang="ru-RU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в быту, как материал, из которого изготавливаются пластиковые </a:t>
            </a:r>
            <a:r>
              <a:rPr lang="ru-RU" b="0" i="0" u="none" strike="noStrike" dirty="0" smtClean="0">
                <a:solidFill>
                  <a:srgbClr val="0B0080"/>
                </a:solidFill>
                <a:effectLst/>
                <a:latin typeface="Arial" panose="020B0604020202020204" pitchFamily="34" charset="0"/>
                <a:hlinkClick r:id="rId20" tooltip="Бутылка"/>
              </a:rPr>
              <a:t>бутылки</a:t>
            </a:r>
            <a:r>
              <a:rPr lang="ru-RU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 для различных напитков.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195910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439387"/>
            <a:ext cx="10515600" cy="5737576"/>
          </a:xfrm>
        </p:spPr>
        <p:txBody>
          <a:bodyPr>
            <a:normAutofit fontScale="55000" lnSpcReduction="20000"/>
          </a:bodyPr>
          <a:lstStyle/>
          <a:p>
            <a:r>
              <a:rPr lang="ru-RU" b="1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Качество сырья</a:t>
            </a:r>
            <a:r>
              <a:rPr lang="ru-RU" b="0" i="0" dirty="0" smtClean="0">
                <a:solidFill>
                  <a:srgbClr val="54595D"/>
                </a:solidFill>
                <a:effectLst/>
                <a:latin typeface="Arial" panose="020B0604020202020204" pitchFamily="34" charset="0"/>
              </a:rPr>
              <a:t>[</a:t>
            </a:r>
            <a:r>
              <a:rPr lang="ru-RU" b="0" i="0" u="none" strike="noStrike" dirty="0" smtClean="0">
                <a:solidFill>
                  <a:srgbClr val="0B0080"/>
                </a:solidFill>
                <a:effectLst/>
                <a:latin typeface="Arial" panose="020B0604020202020204" pitchFamily="34" charset="0"/>
                <a:hlinkClick r:id="rId2" tooltip="Редактировать раздел «Качество сырья»"/>
              </a:rPr>
              <a:t>править</a:t>
            </a:r>
            <a:r>
              <a:rPr lang="ru-RU" b="0" i="0" dirty="0" smtClean="0">
                <a:solidFill>
                  <a:srgbClr val="54595D"/>
                </a:solidFill>
                <a:effectLst/>
                <a:latin typeface="Arial" panose="020B0604020202020204" pitchFamily="34" charset="0"/>
              </a:rPr>
              <a:t> | </a:t>
            </a:r>
            <a:r>
              <a:rPr lang="ru-RU" b="0" i="0" u="none" strike="noStrike" dirty="0" smtClean="0">
                <a:solidFill>
                  <a:srgbClr val="0B0080"/>
                </a:solidFill>
                <a:effectLst/>
                <a:latin typeface="Arial" panose="020B0604020202020204" pitchFamily="34" charset="0"/>
                <a:hlinkClick r:id="rId3" tooltip="Редактировать раздел «Качество сырья»"/>
              </a:rPr>
              <a:t>править код</a:t>
            </a:r>
            <a:r>
              <a:rPr lang="ru-RU" b="0" i="0" dirty="0" smtClean="0">
                <a:solidFill>
                  <a:srgbClr val="54595D"/>
                </a:solidFill>
                <a:effectLst/>
                <a:latin typeface="Arial" panose="020B0604020202020204" pitchFamily="34" charset="0"/>
              </a:rPr>
              <a:t>]</a:t>
            </a:r>
            <a:endParaRPr lang="ru-RU" b="1" i="0" dirty="0" smtClean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algn="just"/>
            <a:r>
              <a:rPr lang="ru-RU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Ввиду того, что основной реакцией образования ароматических соединений является дегидрирование нафтенов, эффективность </a:t>
            </a:r>
            <a:r>
              <a:rPr lang="ru-RU" b="0" i="0" dirty="0" err="1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риформинга</a:t>
            </a:r>
            <a:r>
              <a:rPr lang="ru-RU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будет тем выше, чем выше содержание нафтенов в сырье. Выход </a:t>
            </a:r>
            <a:r>
              <a:rPr lang="ru-RU" b="0" i="0" dirty="0" err="1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риформатов</a:t>
            </a:r>
            <a:r>
              <a:rPr lang="ru-RU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из бензиновых фракций, богатых нафтенами, на 3,5-5 %, а иногда на 10-12 % больше, чем из </a:t>
            </a:r>
            <a:r>
              <a:rPr lang="ru-RU" b="0" i="0" dirty="0" err="1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парафинистого</a:t>
            </a:r>
            <a:r>
              <a:rPr lang="ru-RU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сырья при выработке </a:t>
            </a:r>
            <a:r>
              <a:rPr lang="ru-RU" b="0" i="0" dirty="0" err="1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катализата</a:t>
            </a:r>
            <a:r>
              <a:rPr lang="ru-RU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с одинаковым октановым числом. В сырье </a:t>
            </a:r>
            <a:r>
              <a:rPr lang="ru-RU" b="0" i="0" dirty="0" err="1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риформинга</a:t>
            </a:r>
            <a:r>
              <a:rPr lang="ru-RU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нежелательно присутствие алифатических непредельных соединений, поскольку при этом </a:t>
            </a:r>
            <a:r>
              <a:rPr lang="ru-RU" b="0" i="0" u="none" strike="noStrike" dirty="0" smtClean="0">
                <a:solidFill>
                  <a:srgbClr val="0B0080"/>
                </a:solidFill>
                <a:effectLst/>
                <a:latin typeface="Arial" panose="020B0604020202020204" pitchFamily="34" charset="0"/>
                <a:hlinkClick r:id="rId4" tooltip="Водород"/>
              </a:rPr>
              <a:t>водород</a:t>
            </a:r>
            <a:r>
              <a:rPr lang="ru-RU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 нерационально расходуется на их гидрирование. Поэтому </a:t>
            </a:r>
            <a:r>
              <a:rPr lang="ru-RU" b="0" i="0" dirty="0" err="1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риформингу</a:t>
            </a:r>
            <a:r>
              <a:rPr lang="ru-RU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подвергают бензиновые фракции прямогонного происхождения. </a:t>
            </a:r>
            <a:r>
              <a:rPr lang="ru-RU" b="0" i="0" dirty="0" err="1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Риформинг</a:t>
            </a:r>
            <a:r>
              <a:rPr lang="ru-RU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бензинов вторичного происхождения (например, термического крекинга) возможен только в смеси с прямогонным сырьём после глубокой </a:t>
            </a:r>
            <a:r>
              <a:rPr lang="ru-RU" b="0" i="0" u="none" strike="noStrike" dirty="0" smtClean="0">
                <a:solidFill>
                  <a:srgbClr val="0B0080"/>
                </a:solidFill>
                <a:effectLst/>
                <a:latin typeface="Arial" panose="020B0604020202020204" pitchFamily="34" charset="0"/>
                <a:hlinkClick r:id="rId5" tooltip="Гидроочистка"/>
              </a:rPr>
              <a:t>гидроочистки</a:t>
            </a:r>
            <a:r>
              <a:rPr lang="ru-RU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.</a:t>
            </a:r>
          </a:p>
          <a:p>
            <a:pPr algn="just"/>
            <a:r>
              <a:rPr lang="ru-RU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Фракционный состав сырья определяется назначением процесса. При получении </a:t>
            </a:r>
            <a:r>
              <a:rPr lang="ru-RU" b="0" i="0" dirty="0" err="1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катализатов</a:t>
            </a:r>
            <a:r>
              <a:rPr lang="ru-RU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с целью производства высокооктановых бензинов оптимальным сырьём является фракция, выкипающая в пределах 85-180 °C. Применение сырья с температурой начала кипения ниже 85 °C нецелесообразно, так как это влечёт повышенное газообразование за счет </a:t>
            </a:r>
            <a:r>
              <a:rPr lang="ru-RU" b="0" i="0" u="none" strike="noStrike" dirty="0" smtClean="0">
                <a:solidFill>
                  <a:srgbClr val="0B0080"/>
                </a:solidFill>
                <a:effectLst/>
                <a:latin typeface="Arial" panose="020B0604020202020204" pitchFamily="34" charset="0"/>
                <a:hlinkClick r:id="rId6" tooltip="Гидрокрекинг"/>
              </a:rPr>
              <a:t>гидрокрекинга</a:t>
            </a:r>
            <a:r>
              <a:rPr lang="ru-RU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, при этом прироста эффективности ароматизации наблюдаться не будет в виду того, что углеводороды С</a:t>
            </a:r>
            <a:r>
              <a:rPr lang="ru-RU" b="0" i="0" baseline="-2500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6</a:t>
            </a:r>
            <a:r>
              <a:rPr lang="ru-RU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ru-RU" b="0" i="0" dirty="0" err="1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ароматизуются</a:t>
            </a:r>
            <a:r>
              <a:rPr lang="ru-RU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наиболее трудно. Кроме того, использование такого сырья приведёт к непроизводительной загрузке реактора балластными фракциями. Наличие в сырье фракций, выкипающих выше 180 °C, нежелательно по причине интенсификации </a:t>
            </a:r>
            <a:r>
              <a:rPr lang="ru-RU" b="0" i="0" dirty="0" err="1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коксообразования</a:t>
            </a:r>
            <a:r>
              <a:rPr lang="ru-RU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, влекущего дезактивацию катализатора. При получении индивидуальных </a:t>
            </a:r>
            <a:r>
              <a:rPr lang="ru-RU" b="0" i="0" u="none" strike="noStrike" dirty="0" smtClean="0">
                <a:solidFill>
                  <a:srgbClr val="0B0080"/>
                </a:solidFill>
                <a:effectLst/>
                <a:latin typeface="Arial" panose="020B0604020202020204" pitchFamily="34" charset="0"/>
                <a:hlinkClick r:id="rId7" tooltip="Бензол"/>
              </a:rPr>
              <a:t>бензола</a:t>
            </a:r>
            <a:r>
              <a:rPr lang="ru-RU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 и </a:t>
            </a:r>
            <a:r>
              <a:rPr lang="ru-RU" b="0" i="0" u="none" strike="noStrike" dirty="0" smtClean="0">
                <a:solidFill>
                  <a:srgbClr val="0B0080"/>
                </a:solidFill>
                <a:effectLst/>
                <a:latin typeface="Arial" panose="020B0604020202020204" pitchFamily="34" charset="0"/>
                <a:hlinkClick r:id="rId8" tooltip="Толуол"/>
              </a:rPr>
              <a:t>толуола</a:t>
            </a:r>
            <a:r>
              <a:rPr lang="ru-RU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 сырьём служат узкие бензиновые фракции, выкипающие в пределах 62-85 °C и 85-105 °C, соответственно. </a:t>
            </a:r>
            <a:r>
              <a:rPr lang="ru-RU" b="0" i="0" u="none" strike="noStrike" dirty="0" smtClean="0">
                <a:solidFill>
                  <a:srgbClr val="0B0080"/>
                </a:solidFill>
                <a:effectLst/>
                <a:latin typeface="Arial" panose="020B0604020202020204" pitchFamily="34" charset="0"/>
                <a:hlinkClick r:id="rId7" tooltip="Бензол"/>
              </a:rPr>
              <a:t>Бензол</a:t>
            </a:r>
            <a:r>
              <a:rPr lang="ru-RU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 образуется из циклогексана, </a:t>
            </a:r>
            <a:r>
              <a:rPr lang="ru-RU" b="0" i="0" dirty="0" err="1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метилциклопентана</a:t>
            </a:r>
            <a:r>
              <a:rPr lang="ru-RU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и н-</a:t>
            </a:r>
            <a:r>
              <a:rPr lang="ru-RU" b="0" i="0" dirty="0" err="1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гексана</a:t>
            </a:r>
            <a:r>
              <a:rPr lang="ru-RU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, </a:t>
            </a:r>
            <a:r>
              <a:rPr lang="ru-RU" b="0" i="0" u="none" strike="noStrike" dirty="0" smtClean="0">
                <a:solidFill>
                  <a:srgbClr val="0B0080"/>
                </a:solidFill>
                <a:effectLst/>
                <a:latin typeface="Arial" panose="020B0604020202020204" pitchFamily="34" charset="0"/>
                <a:hlinkClick r:id="rId8" tooltip="Толуол"/>
              </a:rPr>
              <a:t>толуол</a:t>
            </a:r>
            <a:r>
              <a:rPr lang="ru-RU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 — из </a:t>
            </a:r>
            <a:r>
              <a:rPr lang="ru-RU" b="0" i="0" dirty="0" err="1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метилциклогексана</a:t>
            </a:r>
            <a:r>
              <a:rPr lang="ru-RU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ru-RU" b="0" i="0" dirty="0" err="1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диметилциклопентана</a:t>
            </a:r>
            <a:r>
              <a:rPr lang="ru-RU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и н-</a:t>
            </a:r>
            <a:r>
              <a:rPr lang="ru-RU" b="0" i="0" u="none" strike="noStrike" dirty="0" smtClean="0">
                <a:solidFill>
                  <a:srgbClr val="0B0080"/>
                </a:solidFill>
                <a:effectLst/>
                <a:latin typeface="Arial" panose="020B0604020202020204" pitchFamily="34" charset="0"/>
                <a:hlinkClick r:id="rId9" tooltip="Гептан"/>
              </a:rPr>
              <a:t>гептана</a:t>
            </a:r>
            <a:r>
              <a:rPr lang="ru-RU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.</a:t>
            </a:r>
          </a:p>
          <a:p>
            <a:pPr algn="just"/>
            <a:r>
              <a:rPr lang="ru-RU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Сырьё не должно содержать компонентов, влекущих дезактивацию катализатора. К ним относятся сернистые соединения, содержание которых не должно превышать 1*10</a:t>
            </a:r>
            <a:r>
              <a:rPr lang="ru-RU" b="0" i="0" baseline="3000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−4</a:t>
            </a:r>
            <a:r>
              <a:rPr lang="ru-RU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%, азотистые соединения (не более 0,5*10</a:t>
            </a:r>
            <a:r>
              <a:rPr lang="ru-RU" b="0" i="0" baseline="3000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−4</a:t>
            </a:r>
            <a:r>
              <a:rPr lang="ru-RU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%) и влага (не более 4*10</a:t>
            </a:r>
            <a:r>
              <a:rPr lang="ru-RU" b="0" i="0" baseline="3000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−4</a:t>
            </a:r>
            <a:r>
              <a:rPr lang="ru-RU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%). Максимально допустимое содержание металлорганических микропримесей (</a:t>
            </a:r>
            <a:r>
              <a:rPr lang="ru-RU" b="0" i="0" u="none" strike="noStrike" dirty="0" smtClean="0">
                <a:solidFill>
                  <a:srgbClr val="0B0080"/>
                </a:solidFill>
                <a:effectLst/>
                <a:latin typeface="Arial" panose="020B0604020202020204" pitchFamily="34" charset="0"/>
                <a:hlinkClick r:id="rId10" tooltip="Мышьяк"/>
              </a:rPr>
              <a:t>мышьяк</a:t>
            </a:r>
            <a:r>
              <a:rPr lang="ru-RU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, </a:t>
            </a:r>
            <a:r>
              <a:rPr lang="ru-RU" b="0" i="0" u="none" strike="noStrike" dirty="0" smtClean="0">
                <a:solidFill>
                  <a:srgbClr val="0B0080"/>
                </a:solidFill>
                <a:effectLst/>
                <a:latin typeface="Arial" panose="020B0604020202020204" pitchFamily="34" charset="0"/>
                <a:hlinkClick r:id="rId11" tooltip="Свинец"/>
              </a:rPr>
              <a:t>свинец</a:t>
            </a:r>
            <a:r>
              <a:rPr lang="ru-RU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, </a:t>
            </a:r>
            <a:r>
              <a:rPr lang="ru-RU" b="0" i="0" u="none" strike="noStrike" dirty="0" smtClean="0">
                <a:solidFill>
                  <a:srgbClr val="0B0080"/>
                </a:solidFill>
                <a:effectLst/>
                <a:latin typeface="Arial" panose="020B0604020202020204" pitchFamily="34" charset="0"/>
                <a:hlinkClick r:id="rId12" tooltip="Медь"/>
              </a:rPr>
              <a:t>медь</a:t>
            </a:r>
            <a:r>
              <a:rPr lang="ru-RU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) в </a:t>
            </a:r>
            <a:r>
              <a:rPr lang="ru-RU" b="0" i="0" dirty="0" err="1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гидроочищенном</a:t>
            </a:r>
            <a:r>
              <a:rPr lang="ru-RU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сырье </a:t>
            </a:r>
            <a:r>
              <a:rPr lang="ru-RU" b="0" i="0" dirty="0" err="1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риформинга</a:t>
            </a:r>
            <a:r>
              <a:rPr lang="ru-RU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составляет 0,0001 </a:t>
            </a:r>
            <a:r>
              <a:rPr lang="ru-RU" b="0" i="0" dirty="0" err="1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ppm</a:t>
            </a:r>
            <a:r>
              <a:rPr lang="ru-RU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, а в </a:t>
            </a:r>
            <a:r>
              <a:rPr lang="ru-RU" b="0" i="0" dirty="0" err="1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негидроочищенном</a:t>
            </a:r>
            <a:r>
              <a:rPr lang="ru-RU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пусковом сырье — 0,005 </a:t>
            </a:r>
            <a:r>
              <a:rPr lang="ru-RU" b="0" i="0" dirty="0" err="1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ppm</a:t>
            </a:r>
            <a:r>
              <a:rPr lang="ru-RU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525760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534390"/>
            <a:ext cx="10515600" cy="5642573"/>
          </a:xfrm>
        </p:spPr>
        <p:txBody>
          <a:bodyPr>
            <a:normAutofit fontScale="70000" lnSpcReduction="20000"/>
          </a:bodyPr>
          <a:lstStyle/>
          <a:p>
            <a:r>
              <a:rPr lang="ru-RU" b="1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Температура окончания кипения сырья</a:t>
            </a:r>
            <a:r>
              <a:rPr lang="ru-RU" dirty="0">
                <a:solidFill>
                  <a:srgbClr val="54595D"/>
                </a:solidFill>
                <a:latin typeface="Arial" panose="020B0604020202020204" pitchFamily="34" charset="0"/>
              </a:rPr>
              <a:t>.</a:t>
            </a:r>
            <a:endParaRPr lang="ru-RU" b="1" i="0" dirty="0" smtClean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algn="just"/>
            <a:r>
              <a:rPr lang="ru-RU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Температура окончания кипения сырья может в некоторой степени варьироваться и определяется целями </a:t>
            </a:r>
            <a:r>
              <a:rPr lang="ru-RU" b="0" i="0" dirty="0" err="1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риформинга</a:t>
            </a:r>
            <a:r>
              <a:rPr lang="ru-RU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. Поскольку температура конца кипения </a:t>
            </a:r>
            <a:r>
              <a:rPr lang="ru-RU" b="0" i="0" dirty="0" err="1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риформата</a:t>
            </a:r>
            <a:r>
              <a:rPr lang="ru-RU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, как правило, на 8-10°С выше, чем у сырья, температура окончания кипения сырья </a:t>
            </a:r>
            <a:r>
              <a:rPr lang="ru-RU" b="0" i="0" dirty="0" err="1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риформинга</a:t>
            </a:r>
            <a:r>
              <a:rPr lang="ru-RU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не должна превышать 200°С для удовлетворения паспортных данных на бензин</a:t>
            </a:r>
            <a:r>
              <a:rPr lang="ru-RU" b="0" i="0" u="none" strike="noStrike" baseline="30000" dirty="0" smtClean="0">
                <a:solidFill>
                  <a:srgbClr val="0B0080"/>
                </a:solidFill>
                <a:effectLst/>
                <a:latin typeface="Arial" panose="020B0604020202020204" pitchFamily="34" charset="0"/>
                <a:hlinkClick r:id="rId2"/>
              </a:rPr>
              <a:t>[2]</a:t>
            </a:r>
            <a:r>
              <a:rPr lang="ru-RU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.</a:t>
            </a:r>
          </a:p>
          <a:p>
            <a:r>
              <a:rPr lang="ru-RU" b="1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Давление</a:t>
            </a:r>
            <a:r>
              <a:rPr lang="ru-RU" b="1" i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 </a:t>
            </a:r>
          </a:p>
          <a:p>
            <a:r>
              <a:rPr lang="ru-RU" b="0" i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Снижение </a:t>
            </a:r>
            <a:r>
              <a:rPr lang="ru-RU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давления в реакторах влечёт повышение степени ароматизации парафинового сырья и снижение вклада реакций гидрокрекинга, поэтому процесс </a:t>
            </a:r>
            <a:r>
              <a:rPr lang="ru-RU" b="0" i="0" dirty="0" err="1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риформинга</a:t>
            </a:r>
            <a:r>
              <a:rPr lang="ru-RU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развивается в направлении понижения рабочего давления. Увеличение выхода ароматических углеводородов в свою очередь приводит к росту октанового числа </a:t>
            </a:r>
            <a:r>
              <a:rPr lang="ru-RU" b="0" i="0" dirty="0" err="1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катализата</a:t>
            </a:r>
            <a:r>
              <a:rPr lang="ru-RU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и выхода водорода. Снижение давления с 3 до 1 МПа ведёт к росту выходов </a:t>
            </a:r>
            <a:r>
              <a:rPr lang="ru-RU" b="0" i="0" dirty="0" err="1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ароматики</a:t>
            </a:r>
            <a:r>
              <a:rPr lang="ru-RU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и водорода соответственно в 2-2,3 и 3 раза.</a:t>
            </a:r>
          </a:p>
          <a:p>
            <a:r>
              <a:rPr lang="ru-RU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Тем не менее снижение давления ограничено требованиями стабильности работы катализатора. При снижении давления скорость дезактивации катализатора существенно возрастает. Прогресс в создании катализаторов </a:t>
            </a:r>
            <a:r>
              <a:rPr lang="ru-RU" b="0" i="0" dirty="0" err="1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риформинга</a:t>
            </a:r>
            <a:r>
              <a:rPr lang="ru-RU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и модифицировании технологической схемы позволили снизить давление с 3,5-4,0 МПа для платинового катализатора до 1,2-1,6 для </a:t>
            </a:r>
            <a:r>
              <a:rPr lang="ru-RU" b="0" i="0" dirty="0" err="1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платино-рениевого</a:t>
            </a:r>
            <a:r>
              <a:rPr lang="ru-RU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катализатора, а затем, после создания в начале 1970-х варианта процесса с непрерывной регенерацией катализатора, и до 0,35-0,7 МПа.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6753886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276</Words>
  <Application>Microsoft Office PowerPoint</Application>
  <PresentationFormat>Широкоэкранный</PresentationFormat>
  <Paragraphs>40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Times New Roman</vt:lpstr>
      <vt:lpstr>Тема Office</vt:lpstr>
      <vt:lpstr>Промышленный катализ в нефтепереработке</vt:lpstr>
      <vt:lpstr>Цель лекции: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Вопросы для самоконтроля:</vt:lpstr>
      <vt:lpstr>Список литературы: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Промышленный катализ в нефтепереработке</dc:title>
  <dc:creator>Пользователь Windows</dc:creator>
  <cp:lastModifiedBy>Windows User</cp:lastModifiedBy>
  <cp:revision>5</cp:revision>
  <dcterms:created xsi:type="dcterms:W3CDTF">2018-01-11T08:50:05Z</dcterms:created>
  <dcterms:modified xsi:type="dcterms:W3CDTF">2019-11-01T13:52:36Z</dcterms:modified>
</cp:coreProperties>
</file>